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14" r:id="rId2"/>
    <p:sldId id="316" r:id="rId3"/>
    <p:sldId id="327" r:id="rId4"/>
    <p:sldId id="325" r:id="rId5"/>
    <p:sldId id="32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58" autoAdjust="0"/>
    <p:restoredTop sz="94140" autoAdjust="0"/>
  </p:normalViewPr>
  <p:slideViewPr>
    <p:cSldViewPr snapToGrid="0">
      <p:cViewPr varScale="1">
        <p:scale>
          <a:sx n="63" d="100"/>
          <a:sy n="63" d="100"/>
        </p:scale>
        <p:origin x="678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81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059609-8B80-43EA-8157-5B8A37B6082A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ACA3F-E910-4396-915A-8DF41479C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22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DACA3F-E910-4396-915A-8DF41479C70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493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4C36B-5672-4A16-A3A6-9D98CAC595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099220-41AD-4CF1-9031-E0604297F7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00FA03-A849-4211-9A3C-6CCC85F43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01D3-3741-4607-9E94-64C36F2A5DC7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9EA02-8946-448F-9FF4-C03F6637F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48313-822B-418E-A057-01865B10C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EF0AD-3C99-49BC-B6A8-BC61548A8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975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8D055-DC43-4E6B-BCEF-9A673737D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51E6BE-960D-4F48-99EB-5C47DC1270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59F537-1E42-45D9-B115-7E8C72A56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01D3-3741-4607-9E94-64C36F2A5DC7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8539C-0181-48E5-96B9-136B07A26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DED0C-9A1B-4FEB-B2E4-D1E0BF7DD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EF0AD-3C99-49BC-B6A8-BC61548A8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56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48E264-8C99-4132-930B-996718FF47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735D18-E071-46C2-A120-4AF8AA87E9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6748E3-4151-4B37-ADA5-3F276B835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01D3-3741-4607-9E94-64C36F2A5DC7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41C526-598C-4A02-B3B0-E2F9FA564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6AAA2-0771-47BE-97D9-CB31ED653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EF0AD-3C99-49BC-B6A8-BC61548A8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308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2CA58-2F53-4A5D-AF1E-D5B105F3D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2289E-1E47-4EE5-A030-4B4C2ED58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C22794-265A-4A89-BF72-BF59C08A9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01D3-3741-4607-9E94-64C36F2A5DC7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D5400-096B-44E3-AFD8-9E98EDFFD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FEBA5-7843-4455-8068-A2D9A22EC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EF0AD-3C99-49BC-B6A8-BC61548A8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545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5CFA4-2D25-455C-9CEF-EB6A1897B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E453EB-903B-4D68-8CC6-CF83966BB3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59BD6E-BDE8-4F28-A493-577F239FA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01D3-3741-4607-9E94-64C36F2A5DC7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9BF867-D01C-49D8-876B-09311BAF8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AFF22-0DBA-4721-A6E8-F8580D746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EF0AD-3C99-49BC-B6A8-BC61548A8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201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196EB-8444-4DFD-A56C-10AF5627A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D878C-D80F-443B-B29F-A2735777F5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D83715-2B98-4A8C-A56D-D2D0DF6343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0D928F-6D1D-4C86-AC17-08B446779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01D3-3741-4607-9E94-64C36F2A5DC7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0A9359-972D-47EF-98F4-7F43B6215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48C503-3E9F-4D74-87EB-EA9B8A860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EF0AD-3C99-49BC-B6A8-BC61548A8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365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ED6F3-1ADC-4D11-BBE7-2F4651502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73F6D3-1C3B-486C-B124-847AFD2C1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6C12FB-973C-4C3B-AC3D-4C24794E4A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3CCBF-93DC-4E02-981C-9F340655FC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09E82F-6FB6-4E09-B004-EFB308A6A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4EE1A5-3AD5-488D-9DC2-DBABFF5E7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01D3-3741-4607-9E94-64C36F2A5DC7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7DBAF8-130F-43BD-BBCF-676795EA0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A5D45F-3477-412E-AEFF-BE06E29AA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EF0AD-3C99-49BC-B6A8-BC61548A8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524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9B246-ECEC-482A-8C14-2414DE5DD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BCD457-3E8E-4674-8589-8881E4BFC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01D3-3741-4607-9E94-64C36F2A5DC7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C96936-6175-47E8-8DA7-D2650C8FD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844479-FE3D-47C6-B816-772484448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EF0AD-3C99-49BC-B6A8-BC61548A8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266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103BFA-520D-41E1-B916-09958B018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01D3-3741-4607-9E94-64C36F2A5DC7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FE13B8-CC48-4F79-8D6F-89FEB0231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B99A33-3F32-4FAB-9B7A-418F9A901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EF0AD-3C99-49BC-B6A8-BC61548A8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016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7172B-0D7F-4285-BE43-E86BA2578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1093F-302E-4B98-A397-1B7BCA4B5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A82263-267B-43B1-956F-A6FAE98D73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E984D5-D2C7-46C0-B72C-87E26F0E5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01D3-3741-4607-9E94-64C36F2A5DC7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3EAD99-0425-4DC1-9FC4-7DA6DB329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31CE58-9F08-46C4-9ADF-627AE9A43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EF0AD-3C99-49BC-B6A8-BC61548A8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4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10829-0EF5-4431-9F8A-C46B64969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5D8E55-5DF2-4293-ACA2-FDA82540E0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44845B-4AAF-4E23-B67B-D061C91FED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115380-28C0-4057-AF4A-9B4A5D0FD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01D3-3741-4607-9E94-64C36F2A5DC7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D5E52A-6901-4B55-8DAB-E7D2020AD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DE3394-6A46-48AF-A385-ED7C03B96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EF0AD-3C99-49BC-B6A8-BC61548A8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92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DB59F1-B2A0-44EC-9567-DB1528A0F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899528-902A-43A9-A6E8-3F19954868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80660-700D-40A4-B82B-FA3BDF0981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501D3-3741-4607-9E94-64C36F2A5DC7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A3A442-69A0-450A-9A73-4EFA9F035C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5734BE-108A-4B99-BCD7-3C56F6D220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EF0AD-3C99-49BC-B6A8-BC61548A8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113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872CD-B91E-4112-B116-7E6600C34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9360" y="1030644"/>
            <a:ext cx="7204710" cy="1527510"/>
          </a:xfrm>
        </p:spPr>
        <p:txBody>
          <a:bodyPr>
            <a:normAutofit/>
          </a:bodyPr>
          <a:lstStyle/>
          <a:p>
            <a:br>
              <a:rPr lang="en-US" b="1" dirty="0">
                <a:solidFill>
                  <a:srgbClr val="002060"/>
                </a:solidFill>
                <a:latin typeface="Arial Narrow" panose="020B0606020202030204" pitchFamily="34" charset="0"/>
                <a:cs typeface="+mn-cs"/>
              </a:rPr>
            </a:br>
            <a:r>
              <a:rPr lang="en-US" b="1" dirty="0">
                <a:solidFill>
                  <a:srgbClr val="002060"/>
                </a:solidFill>
                <a:latin typeface="Arial Narrow" panose="020B0606020202030204" pitchFamily="34" charset="0"/>
                <a:cs typeface="+mn-cs"/>
              </a:rPr>
              <a:t>Restart, Recover…Responsibly</a:t>
            </a:r>
            <a:br>
              <a:rPr lang="en-US" dirty="0"/>
            </a:br>
            <a:endParaRPr lang="en-US" b="1" dirty="0">
              <a:solidFill>
                <a:srgbClr val="002060"/>
              </a:solidFill>
              <a:latin typeface="Arial Narrow" panose="020B0606020202030204" pitchFamily="34" charset="0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DD4C3-2F03-4D79-AC03-279849723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65214"/>
            <a:ext cx="10515600" cy="229485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Senator Lynda Wilson, Republican Leader</a:t>
            </a:r>
          </a:p>
          <a:p>
            <a:pPr marL="0" indent="0" algn="ctr">
              <a:buNone/>
            </a:pPr>
            <a:r>
              <a:rPr lang="en-US" dirty="0"/>
              <a:t>Senate Ways &amp; Means Committee</a:t>
            </a:r>
            <a:br>
              <a:rPr lang="en-US" dirty="0"/>
            </a:br>
            <a:endParaRPr lang="en-US" dirty="0"/>
          </a:p>
          <a:p>
            <a:pPr marL="0" indent="0" algn="ctr">
              <a:buNone/>
            </a:pPr>
            <a:r>
              <a:rPr lang="en-US" dirty="0"/>
              <a:t>February 11, 2021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9B8FE6-1D1B-49A0-8DC0-9290477B611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5575" y="5935345"/>
            <a:ext cx="2130425" cy="557530"/>
          </a:xfrm>
          <a:prstGeom prst="rect">
            <a:avLst/>
          </a:prstGeom>
          <a:noFill/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11EC67E-3B2E-4F4F-9A44-931311AC6141}"/>
              </a:ext>
            </a:extLst>
          </p:cNvPr>
          <p:cNvSpPr/>
          <p:nvPr/>
        </p:nvSpPr>
        <p:spPr>
          <a:xfrm>
            <a:off x="6096000" y="6007769"/>
            <a:ext cx="2896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2971800" algn="ctr"/>
                <a:tab pos="5943600" algn="r"/>
              </a:tabLst>
            </a:pPr>
            <a:r>
              <a:rPr lang="en-US" b="1" dirty="0">
                <a:solidFill>
                  <a:srgbClr val="002060"/>
                </a:solidFill>
                <a:latin typeface="Arial Narrow" panose="020B0606020202030204" pitchFamily="34" charset="0"/>
                <a:ea typeface="Arial" panose="020B0604020202020204" pitchFamily="34" charset="0"/>
              </a:rPr>
              <a:t>Working for </a:t>
            </a:r>
            <a:r>
              <a:rPr lang="en-US" b="1" i="1" u="sng" dirty="0">
                <a:solidFill>
                  <a:srgbClr val="002060"/>
                </a:solidFill>
                <a:latin typeface="Arial Narrow" panose="020B0606020202030204" pitchFamily="34" charset="0"/>
                <a:ea typeface="Arial" panose="020B0604020202020204" pitchFamily="34" charset="0"/>
              </a:rPr>
              <a:t>All</a:t>
            </a:r>
            <a:r>
              <a:rPr lang="en-US" b="1" dirty="0">
                <a:solidFill>
                  <a:srgbClr val="002060"/>
                </a:solidFill>
                <a:latin typeface="Arial Narrow" panose="020B0606020202030204" pitchFamily="34" charset="0"/>
                <a:ea typeface="Arial" panose="020B0604020202020204" pitchFamily="34" charset="0"/>
              </a:rPr>
              <a:t> of Washington</a:t>
            </a:r>
            <a:endParaRPr lang="en-US" sz="105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06CE211-C452-4C34-AB7D-056BED61E736}"/>
              </a:ext>
            </a:extLst>
          </p:cNvPr>
          <p:cNvCxnSpPr/>
          <p:nvPr/>
        </p:nvCxnSpPr>
        <p:spPr>
          <a:xfrm>
            <a:off x="2493645" y="5827356"/>
            <a:ext cx="7204710" cy="1968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43E4959-F382-479B-B59E-27FE681D6A87}"/>
              </a:ext>
            </a:extLst>
          </p:cNvPr>
          <p:cNvCxnSpPr/>
          <p:nvPr/>
        </p:nvCxnSpPr>
        <p:spPr>
          <a:xfrm>
            <a:off x="2493645" y="565785"/>
            <a:ext cx="7204710" cy="1968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6143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872CD-B91E-4112-B116-7E6600C34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9659"/>
            <a:ext cx="10515600" cy="1034519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A Budget to </a:t>
            </a:r>
            <a:r>
              <a:rPr lang="en-US" b="1" i="1" dirty="0">
                <a:solidFill>
                  <a:srgbClr val="FF0000"/>
                </a:solidFill>
                <a:latin typeface="+mn-lt"/>
              </a:rPr>
              <a:t>Reopen Schools Safely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9B8FE6-1D1B-49A0-8DC0-9290477B611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5575" y="6203361"/>
            <a:ext cx="2130425" cy="557530"/>
          </a:xfrm>
          <a:prstGeom prst="rect">
            <a:avLst/>
          </a:prstGeom>
          <a:noFill/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11EC67E-3B2E-4F4F-9A44-931311AC6141}"/>
              </a:ext>
            </a:extLst>
          </p:cNvPr>
          <p:cNvSpPr/>
          <p:nvPr/>
        </p:nvSpPr>
        <p:spPr>
          <a:xfrm>
            <a:off x="6096000" y="6244257"/>
            <a:ext cx="2896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2971800" algn="ctr"/>
                <a:tab pos="5943600" algn="r"/>
              </a:tabLst>
            </a:pPr>
            <a:r>
              <a:rPr lang="en-US" b="1" dirty="0">
                <a:solidFill>
                  <a:srgbClr val="002060"/>
                </a:solidFill>
                <a:latin typeface="Arial Narrow" panose="020B0606020202030204" pitchFamily="34" charset="0"/>
                <a:ea typeface="Arial" panose="020B0604020202020204" pitchFamily="34" charset="0"/>
              </a:rPr>
              <a:t>Working for </a:t>
            </a:r>
            <a:r>
              <a:rPr lang="en-US" b="1" i="1" u="sng" dirty="0">
                <a:solidFill>
                  <a:srgbClr val="002060"/>
                </a:solidFill>
                <a:latin typeface="Arial Narrow" panose="020B0606020202030204" pitchFamily="34" charset="0"/>
                <a:ea typeface="Arial" panose="020B0604020202020204" pitchFamily="34" charset="0"/>
              </a:rPr>
              <a:t>All</a:t>
            </a:r>
            <a:r>
              <a:rPr lang="en-US" b="1" dirty="0">
                <a:solidFill>
                  <a:srgbClr val="002060"/>
                </a:solidFill>
                <a:latin typeface="Arial Narrow" panose="020B0606020202030204" pitchFamily="34" charset="0"/>
                <a:ea typeface="Arial" panose="020B0604020202020204" pitchFamily="34" charset="0"/>
              </a:rPr>
              <a:t> of Washington</a:t>
            </a:r>
            <a:endParaRPr lang="en-US" sz="105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06CE211-C452-4C34-AB7D-056BED61E736}"/>
              </a:ext>
            </a:extLst>
          </p:cNvPr>
          <p:cNvCxnSpPr/>
          <p:nvPr/>
        </p:nvCxnSpPr>
        <p:spPr>
          <a:xfrm>
            <a:off x="2493645" y="6079607"/>
            <a:ext cx="7204710" cy="1968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43E4959-F382-479B-B59E-27FE681D6A87}"/>
              </a:ext>
            </a:extLst>
          </p:cNvPr>
          <p:cNvCxnSpPr/>
          <p:nvPr/>
        </p:nvCxnSpPr>
        <p:spPr>
          <a:xfrm>
            <a:off x="2493645" y="565785"/>
            <a:ext cx="7204710" cy="1968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EBF758E2-2C24-403D-A2C9-B2D152E5FA71}"/>
              </a:ext>
            </a:extLst>
          </p:cNvPr>
          <p:cNvSpPr/>
          <p:nvPr/>
        </p:nvSpPr>
        <p:spPr>
          <a:xfrm>
            <a:off x="4406774" y="147208"/>
            <a:ext cx="33784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971800" algn="ctr"/>
                <a:tab pos="5943600" algn="r"/>
              </a:tabLst>
            </a:pPr>
            <a:r>
              <a:rPr lang="en-US" b="1" dirty="0">
                <a:solidFill>
                  <a:srgbClr val="002060"/>
                </a:solidFill>
                <a:latin typeface="Arial Narrow" panose="020B0606020202030204" pitchFamily="34" charset="0"/>
                <a:ea typeface="Arial" panose="020B0604020202020204" pitchFamily="34" charset="0"/>
              </a:rPr>
              <a:t>2021-23 Operating Budget Proposal</a:t>
            </a:r>
            <a:endParaRPr lang="en-US" sz="105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1026" name="Picture 2" descr="Image result for washington school children">
            <a:extLst>
              <a:ext uri="{FF2B5EF4-FFF2-40B4-BE49-F238E27FC236}">
                <a16:creationId xmlns:a16="http://schemas.microsoft.com/office/drawing/2014/main" id="{2774F7CE-472D-4CDC-9C75-00018CEA66D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5693" y="1604856"/>
            <a:ext cx="3312787" cy="179280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A258FDE-6C5E-48FF-A96E-BA8A0C3B4F06}"/>
              </a:ext>
            </a:extLst>
          </p:cNvPr>
          <p:cNvSpPr/>
          <p:nvPr/>
        </p:nvSpPr>
        <p:spPr>
          <a:xfrm>
            <a:off x="1498764" y="1429648"/>
            <a:ext cx="6542249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Issue:  For nearly a year, the vast majority of Washington’s public-school students have remained out of school. This is the </a:t>
            </a:r>
            <a:r>
              <a:rPr lang="en-US" sz="2800" b="1" i="1" dirty="0">
                <a:solidFill>
                  <a:srgbClr val="FF0000"/>
                </a:solidFill>
              </a:rPr>
              <a:t>equity</a:t>
            </a:r>
            <a:r>
              <a:rPr lang="en-US" sz="2800" dirty="0"/>
              <a:t> issue of our day.  We are failing our children.        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0B2202-D5C7-4D99-AA4D-ED3CD05FA746}"/>
              </a:ext>
            </a:extLst>
          </p:cNvPr>
          <p:cNvSpPr txBox="1"/>
          <p:nvPr/>
        </p:nvSpPr>
        <p:spPr>
          <a:xfrm>
            <a:off x="1498764" y="3728769"/>
            <a:ext cx="96484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Solution: Put over $1 billion into schools </a:t>
            </a:r>
            <a:r>
              <a:rPr lang="en-US" sz="2800" b="1" dirty="0"/>
              <a:t>with focus on reopening</a:t>
            </a:r>
          </a:p>
          <a:p>
            <a:pPr marL="747713" lvl="2" indent="-285750">
              <a:buFont typeface="Arial" panose="020B0604020202020204" pitchFamily="34" charset="0"/>
              <a:buChar char="•"/>
            </a:pPr>
            <a:r>
              <a:rPr lang="en-US" sz="2800" dirty="0"/>
              <a:t>$824 million (federal) to school districts, tied to reopening</a:t>
            </a:r>
          </a:p>
          <a:p>
            <a:pPr marL="747713" lvl="2" indent="-285750">
              <a:buFont typeface="Arial" panose="020B0604020202020204" pitchFamily="34" charset="0"/>
              <a:buChar char="•"/>
            </a:pPr>
            <a:r>
              <a:rPr lang="en-US" sz="2800" dirty="0"/>
              <a:t>$200 M for contact tracing, testing, and other safety measures to ensure safe reopening</a:t>
            </a:r>
          </a:p>
          <a:p>
            <a:pPr marL="747713" indent="-285750">
              <a:buFont typeface="Arial" panose="020B0604020202020204" pitchFamily="34" charset="0"/>
              <a:buChar char="•"/>
            </a:pPr>
            <a:r>
              <a:rPr lang="en-US" sz="2800" dirty="0"/>
              <a:t>Assumes passage of SB 5037 (Metrics for reopening schools)</a:t>
            </a:r>
          </a:p>
        </p:txBody>
      </p:sp>
    </p:spTree>
    <p:extLst>
      <p:ext uri="{BB962C8B-B14F-4D97-AF65-F5344CB8AC3E}">
        <p14:creationId xmlns:p14="http://schemas.microsoft.com/office/powerpoint/2010/main" val="3722295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872CD-B91E-4112-B116-7E6600C34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5360" y="575627"/>
            <a:ext cx="10515600" cy="1034519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A Budget to </a:t>
            </a:r>
            <a:r>
              <a:rPr lang="en-US" b="1" i="1" dirty="0">
                <a:solidFill>
                  <a:srgbClr val="FF0000"/>
                </a:solidFill>
                <a:latin typeface="+mn-lt"/>
              </a:rPr>
              <a:t>Protect the Most Vulnerable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9B8FE6-1D1B-49A0-8DC0-9290477B611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5575" y="6203361"/>
            <a:ext cx="2130425" cy="557530"/>
          </a:xfrm>
          <a:prstGeom prst="rect">
            <a:avLst/>
          </a:prstGeom>
          <a:noFill/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11EC67E-3B2E-4F4F-9A44-931311AC6141}"/>
              </a:ext>
            </a:extLst>
          </p:cNvPr>
          <p:cNvSpPr/>
          <p:nvPr/>
        </p:nvSpPr>
        <p:spPr>
          <a:xfrm>
            <a:off x="6096000" y="6244257"/>
            <a:ext cx="2896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2971800" algn="ctr"/>
                <a:tab pos="5943600" algn="r"/>
              </a:tabLst>
            </a:pPr>
            <a:r>
              <a:rPr lang="en-US" b="1" dirty="0">
                <a:solidFill>
                  <a:srgbClr val="002060"/>
                </a:solidFill>
                <a:latin typeface="Arial Narrow" panose="020B0606020202030204" pitchFamily="34" charset="0"/>
                <a:ea typeface="Arial" panose="020B0604020202020204" pitchFamily="34" charset="0"/>
              </a:rPr>
              <a:t>Working for </a:t>
            </a:r>
            <a:r>
              <a:rPr lang="en-US" b="1" i="1" u="sng" dirty="0">
                <a:solidFill>
                  <a:srgbClr val="002060"/>
                </a:solidFill>
                <a:latin typeface="Arial Narrow" panose="020B0606020202030204" pitchFamily="34" charset="0"/>
                <a:ea typeface="Arial" panose="020B0604020202020204" pitchFamily="34" charset="0"/>
              </a:rPr>
              <a:t>All</a:t>
            </a:r>
            <a:r>
              <a:rPr lang="en-US" b="1" dirty="0">
                <a:solidFill>
                  <a:srgbClr val="002060"/>
                </a:solidFill>
                <a:latin typeface="Arial Narrow" panose="020B0606020202030204" pitchFamily="34" charset="0"/>
                <a:ea typeface="Arial" panose="020B0604020202020204" pitchFamily="34" charset="0"/>
              </a:rPr>
              <a:t> of Washington</a:t>
            </a:r>
            <a:endParaRPr lang="en-US" sz="105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06CE211-C452-4C34-AB7D-056BED61E736}"/>
              </a:ext>
            </a:extLst>
          </p:cNvPr>
          <p:cNvCxnSpPr/>
          <p:nvPr/>
        </p:nvCxnSpPr>
        <p:spPr>
          <a:xfrm>
            <a:off x="2493645" y="6079607"/>
            <a:ext cx="7204710" cy="1968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43E4959-F382-479B-B59E-27FE681D6A87}"/>
              </a:ext>
            </a:extLst>
          </p:cNvPr>
          <p:cNvCxnSpPr/>
          <p:nvPr/>
        </p:nvCxnSpPr>
        <p:spPr>
          <a:xfrm>
            <a:off x="2493645" y="565785"/>
            <a:ext cx="7204710" cy="1968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EBF758E2-2C24-403D-A2C9-B2D152E5FA71}"/>
              </a:ext>
            </a:extLst>
          </p:cNvPr>
          <p:cNvSpPr/>
          <p:nvPr/>
        </p:nvSpPr>
        <p:spPr>
          <a:xfrm>
            <a:off x="4406774" y="147208"/>
            <a:ext cx="33784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971800" algn="ctr"/>
                <a:tab pos="5943600" algn="r"/>
              </a:tabLst>
            </a:pPr>
            <a:r>
              <a:rPr lang="en-US" b="1" dirty="0">
                <a:solidFill>
                  <a:srgbClr val="002060"/>
                </a:solidFill>
                <a:latin typeface="Arial Narrow" panose="020B0606020202030204" pitchFamily="34" charset="0"/>
                <a:ea typeface="Arial" panose="020B0604020202020204" pitchFamily="34" charset="0"/>
              </a:rPr>
              <a:t>2021-23 Operating Budget Proposal</a:t>
            </a:r>
            <a:endParaRPr lang="en-US" sz="105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A258FDE-6C5E-48FF-A96E-BA8A0C3B4F06}"/>
              </a:ext>
            </a:extLst>
          </p:cNvPr>
          <p:cNvSpPr/>
          <p:nvPr/>
        </p:nvSpPr>
        <p:spPr>
          <a:xfrm>
            <a:off x="1277007" y="1614982"/>
            <a:ext cx="6542249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Issue: The negative effects of the pandemic have fallen disproportionately on the most vulnerable in our society </a:t>
            </a:r>
          </a:p>
          <a:p>
            <a:endParaRPr lang="en-US" sz="2800" dirty="0"/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0B2202-D5C7-4D99-AA4D-ED3CD05FA746}"/>
              </a:ext>
            </a:extLst>
          </p:cNvPr>
          <p:cNvSpPr txBox="1"/>
          <p:nvPr/>
        </p:nvSpPr>
        <p:spPr>
          <a:xfrm>
            <a:off x="1277007" y="3094818"/>
            <a:ext cx="1068902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Solution: Provide greater assistance </a:t>
            </a:r>
            <a:r>
              <a:rPr lang="en-US" sz="2800" b="1" i="1" dirty="0">
                <a:solidFill>
                  <a:srgbClr val="FF0000"/>
                </a:solidFill>
              </a:rPr>
              <a:t>now</a:t>
            </a:r>
            <a:endParaRPr lang="en-US" dirty="0"/>
          </a:p>
          <a:p>
            <a:pPr marL="236538" lvl="1" indent="-236538">
              <a:buFont typeface="Arial" panose="020B0604020202020204" pitchFamily="34" charset="0"/>
              <a:buChar char="•"/>
            </a:pPr>
            <a:r>
              <a:rPr lang="en-US" sz="2800" dirty="0"/>
              <a:t>Ease tax burden on working families</a:t>
            </a:r>
          </a:p>
          <a:p>
            <a:pPr marL="236538" lvl="1" indent="-236538">
              <a:buFont typeface="Arial" panose="020B0604020202020204" pitchFamily="34" charset="0"/>
              <a:buChar char="•"/>
            </a:pPr>
            <a:r>
              <a:rPr lang="en-US" sz="2800" dirty="0"/>
              <a:t>Behavioral Health – More treatment, beds and funding than governor proposes</a:t>
            </a:r>
          </a:p>
          <a:p>
            <a:pPr marL="236538" lvl="1" indent="-236538">
              <a:buFont typeface="Arial" panose="020B0604020202020204" pitchFamily="34" charset="0"/>
              <a:buChar char="•"/>
            </a:pPr>
            <a:r>
              <a:rPr lang="en-US" sz="2800" dirty="0"/>
              <a:t>Eliminate waitlist for DD services, invest in DD community trust</a:t>
            </a:r>
          </a:p>
          <a:p>
            <a:pPr marL="284163" lvl="1" indent="-284163">
              <a:buFont typeface="Arial" panose="020B0604020202020204" pitchFamily="34" charset="0"/>
              <a:buChar char="•"/>
            </a:pPr>
            <a:r>
              <a:rPr lang="en-US" sz="2800" dirty="0"/>
              <a:t>Seniors – Nursing home rates, Meals on Wheels, vaccine appt. hotline</a:t>
            </a:r>
          </a:p>
          <a:p>
            <a:pPr marL="461963"/>
            <a:endParaRPr lang="en-US" sz="2800" dirty="0"/>
          </a:p>
        </p:txBody>
      </p:sp>
      <p:pic>
        <p:nvPicPr>
          <p:cNvPr id="11" name="Picture 2" descr="Image result for washington developmentally disabled">
            <a:extLst>
              <a:ext uri="{FF2B5EF4-FFF2-40B4-BE49-F238E27FC236}">
                <a16:creationId xmlns:a16="http://schemas.microsoft.com/office/drawing/2014/main" id="{DA488858-34F6-4AB5-BAAE-A6E03F1D023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017"/>
          <a:stretch/>
        </p:blipFill>
        <p:spPr bwMode="auto">
          <a:xfrm>
            <a:off x="7704630" y="1680027"/>
            <a:ext cx="4238297" cy="1962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2471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872CD-B91E-4112-B116-7E6600C34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1274"/>
            <a:ext cx="10515600" cy="923331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A Budget to </a:t>
            </a:r>
            <a:r>
              <a:rPr lang="en-US" b="1" i="1" dirty="0">
                <a:solidFill>
                  <a:srgbClr val="FF0000"/>
                </a:solidFill>
                <a:latin typeface="+mn-lt"/>
              </a:rPr>
              <a:t>Get Washington Back to Work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9B8FE6-1D1B-49A0-8DC0-9290477B611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5575" y="6128091"/>
            <a:ext cx="2130425" cy="557530"/>
          </a:xfrm>
          <a:prstGeom prst="rect">
            <a:avLst/>
          </a:prstGeom>
          <a:noFill/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11EC67E-3B2E-4F4F-9A44-931311AC6141}"/>
              </a:ext>
            </a:extLst>
          </p:cNvPr>
          <p:cNvSpPr/>
          <p:nvPr/>
        </p:nvSpPr>
        <p:spPr>
          <a:xfrm>
            <a:off x="6096000" y="6292215"/>
            <a:ext cx="2896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2971800" algn="ctr"/>
                <a:tab pos="5943600" algn="r"/>
              </a:tabLst>
            </a:pPr>
            <a:r>
              <a:rPr lang="en-US" b="1" dirty="0">
                <a:solidFill>
                  <a:srgbClr val="002060"/>
                </a:solidFill>
                <a:latin typeface="Arial Narrow" panose="020B0606020202030204" pitchFamily="34" charset="0"/>
                <a:ea typeface="Arial" panose="020B0604020202020204" pitchFamily="34" charset="0"/>
              </a:rPr>
              <a:t>Working for </a:t>
            </a:r>
            <a:r>
              <a:rPr lang="en-US" b="1" i="1" u="sng" dirty="0">
                <a:solidFill>
                  <a:srgbClr val="002060"/>
                </a:solidFill>
                <a:latin typeface="Arial Narrow" panose="020B0606020202030204" pitchFamily="34" charset="0"/>
                <a:ea typeface="Arial" panose="020B0604020202020204" pitchFamily="34" charset="0"/>
              </a:rPr>
              <a:t>All</a:t>
            </a:r>
            <a:r>
              <a:rPr lang="en-US" b="1" dirty="0">
                <a:solidFill>
                  <a:srgbClr val="002060"/>
                </a:solidFill>
                <a:latin typeface="Arial Narrow" panose="020B0606020202030204" pitchFamily="34" charset="0"/>
                <a:ea typeface="Arial" panose="020B0604020202020204" pitchFamily="34" charset="0"/>
              </a:rPr>
              <a:t> of Washington</a:t>
            </a:r>
            <a:endParaRPr lang="en-US" sz="105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06CE211-C452-4C34-AB7D-056BED61E736}"/>
              </a:ext>
            </a:extLst>
          </p:cNvPr>
          <p:cNvCxnSpPr/>
          <p:nvPr/>
        </p:nvCxnSpPr>
        <p:spPr>
          <a:xfrm>
            <a:off x="2493645" y="5996849"/>
            <a:ext cx="7204710" cy="1968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43E4959-F382-479B-B59E-27FE681D6A87}"/>
              </a:ext>
            </a:extLst>
          </p:cNvPr>
          <p:cNvCxnSpPr/>
          <p:nvPr/>
        </p:nvCxnSpPr>
        <p:spPr>
          <a:xfrm>
            <a:off x="2493645" y="565785"/>
            <a:ext cx="7204710" cy="1968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EBF758E2-2C24-403D-A2C9-B2D152E5FA71}"/>
              </a:ext>
            </a:extLst>
          </p:cNvPr>
          <p:cNvSpPr/>
          <p:nvPr/>
        </p:nvSpPr>
        <p:spPr>
          <a:xfrm>
            <a:off x="4406774" y="147208"/>
            <a:ext cx="33784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971800" algn="ctr"/>
                <a:tab pos="5943600" algn="r"/>
              </a:tabLst>
            </a:pPr>
            <a:r>
              <a:rPr lang="en-US" b="1" dirty="0">
                <a:solidFill>
                  <a:srgbClr val="002060"/>
                </a:solidFill>
                <a:latin typeface="Arial Narrow" panose="020B0606020202030204" pitchFamily="34" charset="0"/>
                <a:ea typeface="Arial" panose="020B0604020202020204" pitchFamily="34" charset="0"/>
              </a:rPr>
              <a:t>2021-23 Operating Budget Proposal</a:t>
            </a:r>
            <a:endParaRPr lang="en-US" sz="105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3076" name="Picture 4" descr="Image result for washington manufacturing">
            <a:extLst>
              <a:ext uri="{FF2B5EF4-FFF2-40B4-BE49-F238E27FC236}">
                <a16:creationId xmlns:a16="http://schemas.microsoft.com/office/drawing/2014/main" id="{9889E20E-B2D1-4519-A4C5-F5C9675309D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36"/>
          <a:stretch/>
        </p:blipFill>
        <p:spPr bwMode="auto">
          <a:xfrm>
            <a:off x="8707231" y="3358893"/>
            <a:ext cx="2738009" cy="1642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90BB091-9A0C-41E6-B613-5EBBD834C298}"/>
              </a:ext>
            </a:extLst>
          </p:cNvPr>
          <p:cNvSpPr/>
          <p:nvPr/>
        </p:nvSpPr>
        <p:spPr>
          <a:xfrm>
            <a:off x="320040" y="2752820"/>
            <a:ext cx="10820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/>
              <a:t>Solution: Make critical investments to rebuild Washington’s economy</a:t>
            </a:r>
          </a:p>
          <a:p>
            <a:r>
              <a:rPr lang="en-US" sz="2600" b="1" dirty="0">
                <a:solidFill>
                  <a:srgbClr val="FF0000"/>
                </a:solidFill>
              </a:rPr>
              <a:t>Immediate help</a:t>
            </a:r>
            <a:r>
              <a:rPr lang="en-US" sz="2600" dirty="0"/>
              <a:t>					</a:t>
            </a:r>
          </a:p>
          <a:p>
            <a:pPr lvl="1"/>
            <a:r>
              <a:rPr lang="en-US" sz="2600" dirty="0"/>
              <a:t>Small business assistance grants</a:t>
            </a:r>
          </a:p>
          <a:p>
            <a:pPr lvl="1"/>
            <a:r>
              <a:rPr lang="en-US" sz="2600" dirty="0"/>
              <a:t>Childcare: Grants for business, reduce copays for families</a:t>
            </a:r>
          </a:p>
          <a:p>
            <a:r>
              <a:rPr lang="en-US" sz="2600" b="1" dirty="0">
                <a:solidFill>
                  <a:srgbClr val="FF0000"/>
                </a:solidFill>
              </a:rPr>
              <a:t>Rebuild for the future</a:t>
            </a:r>
            <a:endParaRPr lang="en-US" sz="2600" dirty="0"/>
          </a:p>
          <a:p>
            <a:pPr lvl="1"/>
            <a:r>
              <a:rPr lang="en-US" sz="2600" dirty="0"/>
              <a:t>Eliminate B&amp;O tax on manufacturing</a:t>
            </a:r>
          </a:p>
          <a:p>
            <a:pPr lvl="1"/>
            <a:r>
              <a:rPr lang="en-US" sz="2600" dirty="0"/>
              <a:t>Dedicate sales tax on vehicles to transportation ($23 billion/16 </a:t>
            </a:r>
            <a:r>
              <a:rPr lang="en-US" sz="2600" dirty="0" err="1"/>
              <a:t>yrs</a:t>
            </a:r>
            <a:r>
              <a:rPr lang="en-US" sz="2600" dirty="0"/>
              <a:t>)</a:t>
            </a:r>
          </a:p>
          <a:p>
            <a:pPr lvl="1"/>
            <a:r>
              <a:rPr lang="en-US" sz="2600" dirty="0"/>
              <a:t>Internet access – Historic investment in broadband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B40BEF6-6316-4046-A384-45BB654F5BC6}"/>
              </a:ext>
            </a:extLst>
          </p:cNvPr>
          <p:cNvSpPr/>
          <p:nvPr/>
        </p:nvSpPr>
        <p:spPr>
          <a:xfrm>
            <a:off x="320040" y="1369016"/>
            <a:ext cx="1132332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/>
              <a:t>Issue: Small businesses and their workers are struggling under governor’s orders, and long-neglected issues in manufacturing, transportation, and internet access continue crying out for structural reform</a:t>
            </a:r>
          </a:p>
        </p:txBody>
      </p:sp>
    </p:spTree>
    <p:extLst>
      <p:ext uri="{BB962C8B-B14F-4D97-AF65-F5344CB8AC3E}">
        <p14:creationId xmlns:p14="http://schemas.microsoft.com/office/powerpoint/2010/main" val="2040465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872CD-B91E-4112-B116-7E6600C34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5358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Bottom Line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9B8FE6-1D1B-49A0-8DC0-9290477B611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5575" y="5935345"/>
            <a:ext cx="2130425" cy="557530"/>
          </a:xfrm>
          <a:prstGeom prst="rect">
            <a:avLst/>
          </a:prstGeom>
          <a:noFill/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11EC67E-3B2E-4F4F-9A44-931311AC6141}"/>
              </a:ext>
            </a:extLst>
          </p:cNvPr>
          <p:cNvSpPr/>
          <p:nvPr/>
        </p:nvSpPr>
        <p:spPr>
          <a:xfrm>
            <a:off x="6096000" y="6007769"/>
            <a:ext cx="2896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2971800" algn="ctr"/>
                <a:tab pos="5943600" algn="r"/>
              </a:tabLst>
            </a:pPr>
            <a:r>
              <a:rPr lang="en-US" b="1" dirty="0">
                <a:solidFill>
                  <a:srgbClr val="002060"/>
                </a:solidFill>
                <a:latin typeface="Arial Narrow" panose="020B0606020202030204" pitchFamily="34" charset="0"/>
                <a:ea typeface="Arial" panose="020B0604020202020204" pitchFamily="34" charset="0"/>
              </a:rPr>
              <a:t>Working for </a:t>
            </a:r>
            <a:r>
              <a:rPr lang="en-US" b="1" i="1" u="sng" dirty="0">
                <a:solidFill>
                  <a:srgbClr val="002060"/>
                </a:solidFill>
                <a:latin typeface="Arial Narrow" panose="020B0606020202030204" pitchFamily="34" charset="0"/>
                <a:ea typeface="Arial" panose="020B0604020202020204" pitchFamily="34" charset="0"/>
              </a:rPr>
              <a:t>All</a:t>
            </a:r>
            <a:r>
              <a:rPr lang="en-US" b="1" dirty="0">
                <a:solidFill>
                  <a:srgbClr val="002060"/>
                </a:solidFill>
                <a:latin typeface="Arial Narrow" panose="020B0606020202030204" pitchFamily="34" charset="0"/>
                <a:ea typeface="Arial" panose="020B0604020202020204" pitchFamily="34" charset="0"/>
              </a:rPr>
              <a:t> of Washington</a:t>
            </a:r>
            <a:endParaRPr lang="en-US" sz="105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06CE211-C452-4C34-AB7D-056BED61E736}"/>
              </a:ext>
            </a:extLst>
          </p:cNvPr>
          <p:cNvCxnSpPr/>
          <p:nvPr/>
        </p:nvCxnSpPr>
        <p:spPr>
          <a:xfrm>
            <a:off x="2493645" y="5827356"/>
            <a:ext cx="7204710" cy="1968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43E4959-F382-479B-B59E-27FE681D6A87}"/>
              </a:ext>
            </a:extLst>
          </p:cNvPr>
          <p:cNvCxnSpPr/>
          <p:nvPr/>
        </p:nvCxnSpPr>
        <p:spPr>
          <a:xfrm>
            <a:off x="2493645" y="565785"/>
            <a:ext cx="7204710" cy="1968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EBF758E2-2C24-403D-A2C9-B2D152E5FA71}"/>
              </a:ext>
            </a:extLst>
          </p:cNvPr>
          <p:cNvSpPr/>
          <p:nvPr/>
        </p:nvSpPr>
        <p:spPr>
          <a:xfrm>
            <a:off x="4406774" y="147208"/>
            <a:ext cx="33784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971800" algn="ctr"/>
                <a:tab pos="5943600" algn="r"/>
              </a:tabLst>
            </a:pPr>
            <a:r>
              <a:rPr lang="en-US" b="1" dirty="0">
                <a:solidFill>
                  <a:srgbClr val="002060"/>
                </a:solidFill>
                <a:latin typeface="Arial Narrow" panose="020B0606020202030204" pitchFamily="34" charset="0"/>
                <a:ea typeface="Arial" panose="020B0604020202020204" pitchFamily="34" charset="0"/>
              </a:rPr>
              <a:t>2021-23 Operating Budget Proposal</a:t>
            </a:r>
            <a:endParaRPr lang="en-US" sz="105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D05A7-6C58-4006-8153-9B1C61FEC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200" b="1" dirty="0"/>
          </a:p>
          <a:p>
            <a:r>
              <a:rPr lang="en-US" sz="3200" b="1" dirty="0"/>
              <a:t>A new budget path that will:</a:t>
            </a:r>
          </a:p>
          <a:p>
            <a:pPr lvl="1"/>
            <a:r>
              <a:rPr lang="en-US" sz="3200" b="1" dirty="0"/>
              <a:t>Reopen schools</a:t>
            </a:r>
          </a:p>
          <a:p>
            <a:pPr lvl="1"/>
            <a:r>
              <a:rPr lang="en-US" sz="3200" b="1" dirty="0"/>
              <a:t>Protect our most vulnerable</a:t>
            </a:r>
          </a:p>
          <a:p>
            <a:pPr lvl="1"/>
            <a:r>
              <a:rPr lang="en-US" sz="3200" b="1" dirty="0"/>
              <a:t>Rebuild our economy, now and into the future</a:t>
            </a:r>
          </a:p>
          <a:p>
            <a:endParaRPr lang="en-US" sz="3200" dirty="0"/>
          </a:p>
          <a:p>
            <a:pPr marL="457200" lvl="1" indent="0" algn="ctr">
              <a:buNone/>
            </a:pPr>
            <a:r>
              <a:rPr lang="en-US" sz="3200" b="1" dirty="0"/>
              <a:t>…Without more taxes!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940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C46475F-E6EF-47D2-8320-58D23AEFFB8E}" vid="{F0CD8D3C-FD20-41B7-84B6-37012CFFDAE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budget PPT for press conf</Template>
  <TotalTime>360</TotalTime>
  <Words>363</Words>
  <Application>Microsoft Office PowerPoint</Application>
  <PresentationFormat>Widescreen</PresentationFormat>
  <Paragraphs>47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Office Theme</vt:lpstr>
      <vt:lpstr> Restart, Recover…Responsibly </vt:lpstr>
      <vt:lpstr>A Budget to Reopen Schools Safely</vt:lpstr>
      <vt:lpstr>A Budget to Protect the Most Vulnerable</vt:lpstr>
      <vt:lpstr>A Budget to Get Washington Back to Work</vt:lpstr>
      <vt:lpstr>Bottom 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 here</dc:title>
  <dc:creator>Campbell, Eric</dc:creator>
  <cp:lastModifiedBy>Campbell, Eric</cp:lastModifiedBy>
  <cp:revision>35</cp:revision>
  <dcterms:created xsi:type="dcterms:W3CDTF">2021-02-10T22:30:48Z</dcterms:created>
  <dcterms:modified xsi:type="dcterms:W3CDTF">2021-02-11T19:08:23Z</dcterms:modified>
</cp:coreProperties>
</file>